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70" r:id="rId9"/>
    <p:sldId id="266" r:id="rId10"/>
    <p:sldId id="269" r:id="rId11"/>
    <p:sldId id="265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79" d="100"/>
          <a:sy n="79" d="100"/>
        </p:scale>
        <p:origin x="-18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19607-3EA8-4875-8E74-64B529FF5B78}" type="datetimeFigureOut">
              <a:rPr lang="en-US"/>
              <a:t>6/22/2014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12D6-11B5-4FEC-A154-ECB3F02552B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4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12D6-11B5-4FEC-A154-ECB3F02552B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was a main effect  with valued living and time</a:t>
            </a:r>
          </a:p>
          <a:p>
            <a:r>
              <a:rPr lang="en-US"/>
              <a:t>p=0.0165</a:t>
            </a:r>
          </a:p>
          <a:p>
            <a:r>
              <a:rPr lang="en-US"/>
              <a:t>valued living over time</a:t>
            </a:r>
          </a:p>
          <a:p>
            <a:r>
              <a:rPr lang="en-US"/>
              <a:t>not the same for present moment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12D6-11B5-4FEC-A154-ECB3F02552B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95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moving forward.</a:t>
            </a:r>
          </a:p>
          <a:p>
            <a:r>
              <a:rPr lang="en-US"/>
              <a:t>get more people, this was just a pilot but for results to be meaningful we'll need more people. </a:t>
            </a:r>
          </a:p>
          <a:p>
            <a:r>
              <a:rPr lang="en-US"/>
              <a:t>validate questions being asked. they were just pulled from other questionnaires. </a:t>
            </a:r>
          </a:p>
          <a:p>
            <a:r>
              <a:rPr lang="en-US"/>
              <a:t>validate ema, could just being looking at how technology savvy individuals are. </a:t>
            </a:r>
          </a:p>
          <a:p>
            <a:r>
              <a:rPr lang="en-US"/>
              <a:t>look more at connectedness </a:t>
            </a:r>
          </a:p>
          <a:p>
            <a:r>
              <a:rPr lang="en-US"/>
              <a:t>And be aware of some of the complaints from participants. Most were alright with the first week, but after 7 days of 5 texts a day asking the same 10 questions some people started getting frustrated with the texts.</a:t>
            </a:r>
          </a:p>
          <a:p>
            <a:r>
              <a:rPr lang="en-US"/>
              <a:t>Also some people said texts motivated them,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12D6-11B5-4FEC-A154-ECB3F02552B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1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can't control the world around us, but we can control our choices. when we live valued lives we live fulfilling lives, this shows a correlation b/w being present and valued living. </a:t>
            </a:r>
          </a:p>
          <a:p>
            <a:r>
              <a:rPr lang="en-US"/>
              <a:t>i can grit my teeth, clinch my fist, but i cant control the weather or gravity. I can figure out whats important to me and make choices that lead me down a road that's significant to me. that's valued living</a:t>
            </a:r>
          </a:p>
          <a:p>
            <a:r>
              <a:rPr lang="en-US"/>
              <a:t>this is just a pilot study, but there seems to be a  pretty interesting correlation here to support the importance of being present. </a:t>
            </a:r>
          </a:p>
          <a:p>
            <a:r>
              <a:rPr lang="en-US"/>
              <a:t>original drummer of beatles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12D6-11B5-4FEC-A154-ECB3F02552B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84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12D6-11B5-4FEC-A154-ECB3F02552BD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 moment is the act of getting out of your thoughts and experiencing the world as it's happening around you. </a:t>
            </a:r>
          </a:p>
          <a:p>
            <a:r>
              <a:rPr lang="en-US"/>
              <a:t>its so easy to get lost in our thoughts and have life pass us by. Sometimes that's not a bad thing. It's exhausting being present ALL the time. it feels good to check out sometimes. being totally present cleaning house sounds horrifying. </a:t>
            </a:r>
          </a:p>
          <a:p>
            <a:r>
              <a:rPr lang="en-US"/>
              <a:t>the problem starts when you use not being present to avoid difficult things that necessary for valued living. </a:t>
            </a:r>
          </a:p>
          <a:p>
            <a:r>
              <a:rPr lang="en-US"/>
              <a:t>if I want to do well in a class that isn't interesting, have a difficult conversation, give a speech. </a:t>
            </a:r>
          </a:p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12D6-11B5-4FEC-A154-ECB3F02552B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8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would we do this. not neccessary for survival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12D6-11B5-4FEC-A154-ECB3F02552B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somethings important to you you're more willing to do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12D6-11B5-4FEC-A154-ECB3F02552B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Pilot study looking to look at the correlation between valued living and how present the participants were and its relationship with time .</a:t>
            </a:r>
          </a:p>
          <a:p>
            <a:r>
              <a:rPr lang="en-US"/>
              <a:t>there were 10  participants and most were from our lab</a:t>
            </a:r>
          </a:p>
          <a:p>
            <a:r>
              <a:rPr lang="en-US"/>
              <a:t>for data retrieval we used ema. b/c behavior isnt linear. how anxious are you know. if i start swearing how would you feel. </a:t>
            </a:r>
          </a:p>
          <a:p>
            <a:r>
              <a:rPr lang="en-US"/>
              <a:t>each participant received 5 texts a day at times that they were allowed to choose from , for 2 weeks</a:t>
            </a:r>
          </a:p>
          <a:p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12D6-11B5-4FEC-A154-ECB3F02552B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They were asked 5 present moment questions, 5 valued living questions, 1 question asking how many people the interacted with in the last hour, and 1 question asking how connected they felt to those people. </a:t>
            </a:r>
          </a:p>
          <a:p>
            <a:r>
              <a:rPr lang="en-US"/>
              <a:t>so these were questions like, I'm noticing what my body feels like right now, and Right now I am taking steps towards the person I want to be</a:t>
            </a:r>
          </a:p>
          <a:p>
            <a:r>
              <a:rPr lang="en-US"/>
              <a:t>and after the two weeks we did a regression analysis for each person</a:t>
            </a:r>
          </a:p>
          <a:p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12D6-11B5-4FEC-A154-ECB3F02552B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57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so, what did we find. first its important to note that because of ema we were able to look at individual trends as opposed to the groups mean</a:t>
            </a:r>
          </a:p>
          <a:p>
            <a:r>
              <a:rPr lang="en-US"/>
              <a:t>results</a:t>
            </a:r>
          </a:p>
          <a:p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12D6-11B5-4FEC-A154-ECB3F02552B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1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 stamp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12D6-11B5-4FEC-A154-ECB3F02552B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24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relationship between valued living and present moment didnt change over time.</a:t>
            </a:r>
          </a:p>
          <a:p>
            <a:r>
              <a:rPr lang="en-US"/>
              <a:t>time didnt have an effect on the relationship between valued living and present moment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12D6-11B5-4FEC-A154-ECB3F02552B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andozpsyclab@gmail.com" TargetMode="External"/><Relationship Id="rId4" Type="http://schemas.openxmlformats.org/officeDocument/2006/relationships/hyperlink" Target="mailto:ryan.albarado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lopening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9843" y="113004"/>
            <a:ext cx="12160501" cy="6727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9612" y="1835150"/>
            <a:ext cx="5827826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You Can't Fly Without Wings:</a:t>
            </a:r>
          </a:p>
          <a:p>
            <a:pPr algn="ctr"/>
            <a:r>
              <a:rPr lang="en-US" sz="3600"/>
              <a:t>The Relationship Between Present Moment and Valued Living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1941" y="3870035"/>
            <a:ext cx="27432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Ryan Albarado</a:t>
            </a:r>
          </a:p>
          <a:p>
            <a:pPr algn="ctr"/>
            <a:r>
              <a:rPr lang="en-US"/>
              <a:t>Ashlyne Mullen</a:t>
            </a:r>
          </a:p>
          <a:p>
            <a:pPr algn="ctr"/>
            <a:r>
              <a:rPr lang="en-US"/>
              <a:t>Dr. Emily Sandoz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lued living over tim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0163" y="-342900"/>
            <a:ext cx="10541252" cy="7056438"/>
          </a:xfrm>
        </p:spPr>
      </p:pic>
    </p:spTree>
    <p:extLst>
      <p:ext uri="{BB962C8B-B14F-4D97-AF65-F5344CB8AC3E}">
        <p14:creationId xmlns:p14="http://schemas.microsoft.com/office/powerpoint/2010/main" val="336902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forward</a:t>
            </a:r>
          </a:p>
        </p:txBody>
      </p:sp>
      <p:pic>
        <p:nvPicPr>
          <p:cNvPr id="4" name="Content Placeholder 3" descr="ACBSimage1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88" y="-4763"/>
            <a:ext cx="12250487" cy="8101013"/>
          </a:xfrm>
        </p:spPr>
      </p:pic>
    </p:spTree>
    <p:extLst>
      <p:ext uri="{BB962C8B-B14F-4D97-AF65-F5344CB8AC3E}">
        <p14:creationId xmlns:p14="http://schemas.microsoft.com/office/powerpoint/2010/main" val="173520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BSimage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60" y="1588"/>
            <a:ext cx="12161503" cy="6945312"/>
          </a:xfrm>
        </p:spPr>
      </p:pic>
    </p:spTree>
    <p:extLst>
      <p:ext uri="{BB962C8B-B14F-4D97-AF65-F5344CB8AC3E}">
        <p14:creationId xmlns:p14="http://schemas.microsoft.com/office/powerpoint/2010/main" val="2216712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lopeningpa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9525" y="58738"/>
            <a:ext cx="12154485" cy="6889750"/>
          </a:xfrm>
        </p:spPr>
      </p:pic>
      <p:sp>
        <p:nvSpPr>
          <p:cNvPr id="3" name="TextBox 2"/>
          <p:cNvSpPr txBox="1"/>
          <p:nvPr/>
        </p:nvSpPr>
        <p:spPr>
          <a:xfrm>
            <a:off x="4699381" y="2212958"/>
            <a:ext cx="2743200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hlinkClick r:id="rId4"/>
              </a:rPr>
              <a:t>ryan.albarado@gmail.com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>
                <a:hlinkClick r:id="rId5"/>
              </a:rPr>
              <a:t>sandozpsyclab@gmail.com</a:t>
            </a:r>
          </a:p>
          <a:p>
            <a:pPr algn="ctr"/>
            <a:endParaRPr lang="en-US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410327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BSimage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2876" y="74613"/>
            <a:ext cx="12172489" cy="6867525"/>
          </a:xfrm>
        </p:spPr>
      </p:pic>
    </p:spTree>
    <p:extLst>
      <p:ext uri="{BB962C8B-B14F-4D97-AF65-F5344CB8AC3E}">
        <p14:creationId xmlns:p14="http://schemas.microsoft.com/office/powerpoint/2010/main" val="298258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BSimage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0963" y="1588"/>
            <a:ext cx="12231346" cy="6938962"/>
          </a:xfrm>
        </p:spPr>
      </p:pic>
    </p:spTree>
    <p:extLst>
      <p:ext uri="{BB962C8B-B14F-4D97-AF65-F5344CB8AC3E}">
        <p14:creationId xmlns:p14="http://schemas.microsoft.com/office/powerpoint/2010/main" val="307176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96" y="166788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ACBSimage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4133" t="77215" r="108708" b="19396"/>
          <a:stretch>
            <a:fillRect/>
          </a:stretch>
        </p:blipFill>
        <p:spPr>
          <a:xfrm>
            <a:off x="316692" y="4302526"/>
            <a:ext cx="227618" cy="111367"/>
          </a:xfrm>
        </p:spPr>
      </p:pic>
      <p:pic>
        <p:nvPicPr>
          <p:cNvPr id="5" name="Picture 4" descr="ACBSimag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563"/>
            <a:ext cx="12188909" cy="68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3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BSimage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" y="-61913"/>
            <a:ext cx="12153900" cy="6966285"/>
          </a:xfrm>
        </p:spPr>
      </p:pic>
    </p:spTree>
    <p:extLst>
      <p:ext uri="{BB962C8B-B14F-4D97-AF65-F5344CB8AC3E}">
        <p14:creationId xmlns:p14="http://schemas.microsoft.com/office/powerpoint/2010/main" val="58210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BSimage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5400" y="6350"/>
            <a:ext cx="12176209" cy="6894513"/>
          </a:xfrm>
        </p:spPr>
      </p:pic>
    </p:spTree>
    <p:extLst>
      <p:ext uri="{BB962C8B-B14F-4D97-AF65-F5344CB8AC3E}">
        <p14:creationId xmlns:p14="http://schemas.microsoft.com/office/powerpoint/2010/main" val="16546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BSimage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88" y="0"/>
            <a:ext cx="12114128" cy="6926263"/>
          </a:xfrm>
        </p:spPr>
      </p:pic>
    </p:spTree>
    <p:extLst>
      <p:ext uri="{BB962C8B-B14F-4D97-AF65-F5344CB8AC3E}">
        <p14:creationId xmlns:p14="http://schemas.microsoft.com/office/powerpoint/2010/main" val="319244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bsimage1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4397" y="66675"/>
            <a:ext cx="12171947" cy="6683375"/>
          </a:xfrm>
        </p:spPr>
      </p:pic>
    </p:spTree>
    <p:extLst>
      <p:ext uri="{BB962C8B-B14F-4D97-AF65-F5344CB8AC3E}">
        <p14:creationId xmlns:p14="http://schemas.microsoft.com/office/powerpoint/2010/main" val="1396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BSimage1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52" y="-19580"/>
            <a:ext cx="12071600" cy="6838950"/>
          </a:xfrm>
        </p:spPr>
      </p:pic>
    </p:spTree>
    <p:extLst>
      <p:ext uri="{BB962C8B-B14F-4D97-AF65-F5344CB8AC3E}">
        <p14:creationId xmlns:p14="http://schemas.microsoft.com/office/powerpoint/2010/main" val="1072138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272</Words>
  <Application>Microsoft Office PowerPoint</Application>
  <PresentationFormat>Custom</PresentationFormat>
  <Paragraphs>66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forward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</dc:creator>
  <cp:lastModifiedBy>Ashley</cp:lastModifiedBy>
  <cp:revision>16</cp:revision>
  <dcterms:created xsi:type="dcterms:W3CDTF">2013-07-15T20:26:40Z</dcterms:created>
  <dcterms:modified xsi:type="dcterms:W3CDTF">2014-06-22T16:00:10Z</dcterms:modified>
</cp:coreProperties>
</file>